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1" r:id="rId5"/>
    <p:sldId id="257" r:id="rId6"/>
    <p:sldId id="267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69" r:id="rId18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06" autoAdjust="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1F6B162-B019-4558-B36F-3F7010E42FDF}" type="datetime1">
              <a:rPr lang="pl-PL" smtClean="0"/>
              <a:t>9.05.2025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D5293-0EA9-4B42-A238-C80836CA7D9E}" type="datetime1">
              <a:rPr lang="pl-PL" smtClean="0"/>
              <a:pPr/>
              <a:t>9.05.2025</a:t>
            </a:fld>
            <a:endParaRPr lang="pl-PL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 dirty="0"/>
              <a:t>Edytuj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869989-EB00-4EE7-BCB5-25BDC5BB29F8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40225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17EC79-10FF-360C-33D7-D240A3297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1F2E9D70-D1C8-E0BD-2242-43476B68FD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7DC7DF3-D2EB-E77C-5A77-E9ABB214E1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342927B-C428-1B90-C18A-81C07B48E0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869989-EB00-4EE7-BCB5-25BDC5BB29F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84271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E9F9E7-3A1C-FCC4-3A5F-2C749B739D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4718F86D-3CD5-92D1-124B-B5E4EBB093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6836FD11-DCC3-AB88-3D30-7646C93505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651BADA-9E8E-922A-7637-303C286409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869989-EB00-4EE7-BCB5-25BDC5BB29F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1093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9FAA0B-4706-99EC-264A-19FF5B9F8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793255D5-92FB-44C7-83E4-C7E8F669C5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8EC581B7-8FE3-5D30-B9C8-D0082E3F17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57A2A32-F631-7CCF-60F5-1375F90AFF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869989-EB00-4EE7-BCB5-25BDC5BB29F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1339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868C9B-607C-6423-5AE9-45FB499FB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83A6D1E8-53A5-1FD5-F651-8D92521C8D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89F7495C-00F1-41FA-8F60-D5E8DE9145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83C3290-33EF-BE22-408A-F05DC2F367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869989-EB00-4EE7-BCB5-25BDC5BB29F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10851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752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3077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FD62AD-1E90-B072-F532-3304937186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B02F3468-1393-A24E-0B00-6E8A53C906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9936578-3446-B0C0-B834-FB937A1E74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1433B10-E753-4DDA-245C-A43EBECD07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869989-EB00-4EE7-BCB5-25BDC5BB29F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9912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606B87-3DFB-E98C-F4A9-27C80F1E4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E8C3D28F-2BAF-E1FA-4E61-828E08A9F3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7A59DC3D-2B66-4531-EEE8-58E9C30CFE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DB7C782-1734-2188-99EE-8851BB49A0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869989-EB00-4EE7-BCB5-25BDC5BB29F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2950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E36E8C-BCE0-9773-047E-783FA4A915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DD361BC8-26AE-FC7D-AFD2-16A1F5572D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6D650077-BD94-39DE-4F70-413A68D98D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B982BAB-39A0-7FDD-8DF6-7516C3BA42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869989-EB00-4EE7-BCB5-25BDC5BB29F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3772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BF3D48-32C3-DD8A-643D-77E49490CB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F8EF818E-CDF7-F98F-FD56-176B473C6D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0795EB65-5FD8-1DC3-20D9-B2FA21338B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592BEBA-5DE8-6C60-5985-313EE6D323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869989-EB00-4EE7-BCB5-25BDC5BB29F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8619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4574E9-EE10-0E0C-E3A3-75B2539F6D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C042635C-2A38-A5F9-87CD-9AFB44816C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FAE6F96F-BB1F-1BC2-E1E7-FCD0A1177B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728E2A4-17C5-6D6D-F50F-ADEAE81DD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869989-EB00-4EE7-BCB5-25BDC5BB29F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9499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A434E7-0631-DE1D-3628-4A67D1E99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>
            <a:extLst>
              <a:ext uri="{FF2B5EF4-FFF2-40B4-BE49-F238E27FC236}">
                <a16:creationId xmlns:a16="http://schemas.microsoft.com/office/drawing/2014/main" id="{441E0810-6853-7B0F-9AD9-135A21F325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>
            <a:extLst>
              <a:ext uri="{FF2B5EF4-FFF2-40B4-BE49-F238E27FC236}">
                <a16:creationId xmlns:a16="http://schemas.microsoft.com/office/drawing/2014/main" id="{A5C95423-9EF0-A82E-5C35-6E16DF66FA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26E579A-F694-3911-6B2A-6F5CD8BDF0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869989-EB00-4EE7-BCB5-25BDC5BB29F8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7330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Łącznik prosty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Łącznik prosty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Łącznik prosty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Łącznik prosty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upa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Łącznik prosty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Łącznik prosty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Łącznik prosty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Łącznik prosty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Łącznik prosty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upa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Łącznik prosty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Łącznik prosty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Łącznik prosty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Łącznik prosty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Łącznik prosty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Łącznik prosty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Łącznik prosty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Łącznik prosty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Łącznik prosty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Łącznik prosty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a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Łącznik prosty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Łącznik prosty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Łącznik prosty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Łącznik prosty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Łącznik prosty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upa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Łącznik prosty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Łącznik prosty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Łącznik prosty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Łącznik prosty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Łącznik prosty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Łącznik prosty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Łącznik prosty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Łącznik prosty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Łącznik prosty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1293845" y="1909346"/>
            <a:ext cx="9604310" cy="3383280"/>
          </a:xfrm>
        </p:spPr>
        <p:txBody>
          <a:bodyPr rtlCol="0"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  <a:endParaRPr lang="pl-PL" noProof="0" dirty="0"/>
          </a:p>
        </p:txBody>
      </p:sp>
      <p:cxnSp>
        <p:nvCxnSpPr>
          <p:cNvPr id="58" name="Łącznik prosty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0E306AB-97F8-4E2E-BF87-8C3481B5FBD8}" type="datetime1">
              <a:rPr lang="pl-PL" smtClean="0"/>
              <a:pPr/>
              <a:t>9.05.2025</a:t>
            </a:fld>
            <a:endParaRPr lang="pl-PL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4F57989-D074-470C-8B53-0A83600092FA}" type="datetime1">
              <a:rPr lang="pl-PL" smtClean="0"/>
              <a:pPr/>
              <a:t>9.05.2025</a:t>
            </a:fld>
            <a:endParaRPr lang="pl-PL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13EF585-5FBB-4299-9362-D527BD2675CD}" type="datetime1">
              <a:rPr lang="pl-PL" smtClean="0"/>
              <a:pPr/>
              <a:t>9.05.2025</a:t>
            </a:fld>
            <a:endParaRPr lang="pl-PL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Łącznik prosty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Łącznik prosty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Łącznik prosty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a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Łącznik prosty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Łącznik prosty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Łącznik prosty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Łącznik prosty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Łącznik prosty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a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Łącznik prosty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Łącznik prosty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Łącznik prosty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Łącznik prosty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Łącznik prosty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Łącznik prosty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Łącznik prosty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Łącznik prosty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Łącznik prosty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Łącznik prosty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a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Łącznik prosty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Łącznik prosty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Łącznik prosty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Łącznik prosty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Łącznik prosty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a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Łącznik prosty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Łącznik prosty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Łącznik prosty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Łącznik prosty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Łącznik prosty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Łącznik prosty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Łącznik prosty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Łącznik prosty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Łącznik prosty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 rtl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cxnSp>
        <p:nvCxnSpPr>
          <p:cNvPr id="58" name="Łącznik prosty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D0E908B-D51D-4142-A5CB-EE5D4309B568}" type="datetime1">
              <a:rPr lang="pl-PL" smtClean="0"/>
              <a:pPr/>
              <a:t>9.05.2025</a:t>
            </a:fld>
            <a:endParaRPr lang="pl-PL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 rtl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 rtl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Dodaj stopkę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CB382C9-380C-424E-AF82-A6E8CC1E028B}" type="datetime1">
              <a:rPr lang="pl-PL" smtClean="0"/>
              <a:pPr/>
              <a:t>9.05.2025</a:t>
            </a:fld>
            <a:endParaRPr lang="pl-PL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Dodaj stopkę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B9CB9CC-4696-4285-BA6C-9DFABDF44C2A}" type="datetime1">
              <a:rPr lang="pl-PL" smtClean="0"/>
              <a:pPr/>
              <a:t>9.05.2025</a:t>
            </a:fld>
            <a:endParaRPr lang="pl-PL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upa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Łącznik prosty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Łącznik prosty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Łącznik prosty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Łącznik prosty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Łącznik prosty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Łącznik prosty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Łącznik prosty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Łącznik prosty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Łącznik prosty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Łącznik prosty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Łącznik prosty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Łącznik prosty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Łącznik prosty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Łącznik prosty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Łącznik prosty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Łącznik prosty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upa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Łącznik prosty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Łącznik prosty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Łącznik prosty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Łącznik prosty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Łącznik prosty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upa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Łącznik prosty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Łącznik prosty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Łącznik prosty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Łącznik prosty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Łącznik prosty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Łącznik prosty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Łącznik prosty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Łącznik prosty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Łącznik prosty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Łącznik prosty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a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Łącznik prosty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Łącznik prosty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Łącznik prosty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Łącznik prosty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Łącznik prosty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a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Łącznik prosty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Łącznik prosty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Łącznik prosty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Łącznik prosty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Łącznik prosty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Łącznik prosty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Łącznik prosty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Łącznik prosty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Łącznik prosty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Łącznik prosty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Stopka — symbol zastępczy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Dodaj stopkę</a:t>
            </a:r>
          </a:p>
        </p:txBody>
      </p:sp>
      <p:sp>
        <p:nvSpPr>
          <p:cNvPr id="212" name="Data — symbol zastępczy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F0DF4F9-CFFF-4A1E-866B-3C5280452CB1}" type="datetime1">
              <a:rPr lang="pl-PL" smtClean="0"/>
              <a:pPr/>
              <a:t>9.05.2025</a:t>
            </a:fld>
            <a:endParaRPr lang="pl-PL" dirty="0"/>
          </a:p>
        </p:txBody>
      </p:sp>
      <p:sp>
        <p:nvSpPr>
          <p:cNvPr id="214" name="Numer slajdu — symbol zastępczy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Łącznik prosty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Łącznik prosty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a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Łącznik prosty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Łącznik prosty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Łącznik prosty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Łącznik prosty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upa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Łącznik prosty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Łącznik prosty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Łącznik prosty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Łącznik prosty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Łącznik prosty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Łącznik prosty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Łącznik prosty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Łącznik prosty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Łącznik prosty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Łącznik prosty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a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Łącznik prosty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Łącznik prosty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Łącznik prosty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Łącznik prosty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Łącznik prosty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upa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Łącznik prosty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Łącznik prosty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Łącznik prosty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Łącznik prosty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Łącznik prosty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Łącznik prosty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Łącznik prosty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Łącznik prosty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Łącznik prosty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Prostokąt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/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cxnSp>
        <p:nvCxnSpPr>
          <p:cNvPr id="60" name="Łącznik prosty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CE2E449-FA09-4791-AF38-A83448FE51DA}" type="datetime1">
              <a:rPr lang="pl-PL" smtClean="0"/>
              <a:pPr/>
              <a:t>9.05.2025</a:t>
            </a:fld>
            <a:endParaRPr lang="pl-PL" dirty="0"/>
          </a:p>
        </p:txBody>
      </p:sp>
      <p:sp>
        <p:nvSpPr>
          <p:cNvPr id="8" name="Numer slajdu — symbol zastępczy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Łącznik prosty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Łącznik prosty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a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Łącznik prosty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Łącznik prosty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Łącznik prosty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Łącznik prosty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upa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Łącznik prosty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Łącznik prosty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Łącznik prosty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Łącznik prosty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Łącznik prosty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Łącznik prosty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Łącznik prosty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Łącznik prosty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Łącznik prosty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Łącznik prosty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a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Łącznik prosty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Łącznik prosty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Łącznik prosty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Łącznik prosty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Łącznik prosty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a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Łącznik prosty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Łącznik prosty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Łącznik prosty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Łącznik prosty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Łącznik prosty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Łącznik prosty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Łącznik prosty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Łącznik prosty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Łącznik prosty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Prostokąt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/>
          </a:p>
        </p:txBody>
      </p:sp>
      <p:cxnSp>
        <p:nvCxnSpPr>
          <p:cNvPr id="59" name="Łącznik prosty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Obraz — symbol zastępczy 2" descr="Pusty symbol zastępczy pozwalający dodać obraz. Kliknij symbol zastępczy i wybierz obraz, który chcesz dodać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a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Łącznik prosty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Łącznik prosty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y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Łącznik prosty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y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Łącznik prosty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y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Łącznik prosty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Łącznik prosty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Łącznik prosty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Łącznik prosty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Łącznik prosty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Łącznik prosty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Łącznik prosty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Łącznik prosty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Łącznik prosty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upa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Łącznik prosty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Łącznik prosty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Łącznik prosty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Łącznik prosty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Łącznik prosty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upa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Łącznik prosty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Łącznik prosty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Łącznik prosty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Łącznik prosty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Łącznik prosty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Łącznik prosty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Łącznik prosty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Łącznik prosty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Łącznik prosty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Łącznik prosty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upa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Łącznik prosty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Łącznik prosty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Łącznik prosty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Łącznik prosty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Łącznik prosty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upa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Łącznik prosty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Łącznik prosty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Łącznik prosty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Łącznik prosty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Łącznik prosty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Łącznik prosty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Łącznik prosty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Łącznik prosty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Łącznik prosty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Łącznik prosty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 dirty="0"/>
              <a:t>Edytuj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cxnSp>
        <p:nvCxnSpPr>
          <p:cNvPr id="148" name="Łącznik prosty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r>
              <a:rPr lang="pl-PL" noProof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7465ED12-3D75-43E0-9D6D-9FB5D68B824D}" type="datetime1">
              <a:rPr lang="pl-PL" smtClean="0"/>
              <a:pPr/>
              <a:t>9.05.2025</a:t>
            </a:fld>
            <a:endParaRPr lang="pl-PL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93845" y="848642"/>
            <a:ext cx="9782587" cy="3383280"/>
          </a:xfrm>
        </p:spPr>
        <p:txBody>
          <a:bodyPr rtlCol="0">
            <a:normAutofit/>
          </a:bodyPr>
          <a:lstStyle/>
          <a:p>
            <a:pPr rtl="0"/>
            <a:r>
              <a:rPr lang="pl-PL" sz="4800" dirty="0"/>
              <a:t>OD POMYSŁU DO DZIAŁANIA</a:t>
            </a:r>
            <a:br>
              <a:rPr lang="pl-PL" sz="4000" dirty="0"/>
            </a:br>
            <a:r>
              <a:rPr lang="pl-PL" sz="4000" dirty="0"/>
              <a:t> </a:t>
            </a:r>
            <a:r>
              <a:rPr lang="pl-PL" sz="2700" dirty="0"/>
              <a:t>jak rozwijać przedsiębiorczość studencką w Kaliszu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90797" y="5396710"/>
            <a:ext cx="9604310" cy="457200"/>
          </a:xfrm>
        </p:spPr>
        <p:txBody>
          <a:bodyPr rtlCol="0">
            <a:normAutofit fontScale="70000" lnSpcReduction="20000"/>
          </a:bodyPr>
          <a:lstStyle/>
          <a:p>
            <a:pPr rtl="0"/>
            <a:r>
              <a:rPr lang="pl-PL" b="1" dirty="0"/>
              <a:t>Artur Kijewski</a:t>
            </a:r>
          </a:p>
          <a:p>
            <a:pPr rtl="0"/>
            <a:endParaRPr lang="pl-PL" sz="1400" b="1" dirty="0"/>
          </a:p>
          <a:p>
            <a:pPr rtl="0"/>
            <a:r>
              <a:rPr lang="pl-PL" sz="1400" b="1" dirty="0"/>
              <a:t>Dyrektor Działu Współpracy, Rozwoju i Komunikacji Uniwersytetu Kaliskiego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49188C-6098-7180-BCBB-56B706DFD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183637-5447-8730-1983-AE51704E9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336" y="229533"/>
            <a:ext cx="10625328" cy="1142385"/>
          </a:xfrm>
        </p:spPr>
        <p:txBody>
          <a:bodyPr rtlCol="0"/>
          <a:lstStyle/>
          <a:p>
            <a:pPr rtl="0"/>
            <a:r>
              <a:rPr lang="pl-PL" dirty="0"/>
              <a:t>Dyskusja i wnioski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03E02F0C-1F98-B07C-81B7-79759C001FA8}"/>
              </a:ext>
            </a:extLst>
          </p:cNvPr>
          <p:cNvSpPr txBox="1"/>
          <p:nvPr/>
        </p:nvSpPr>
        <p:spPr>
          <a:xfrm>
            <a:off x="783336" y="1463358"/>
            <a:ext cx="1092708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Kluczowe wnioski i przesłanie: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• Przedsiębiorczość to nie tylko zakładanie firmy:</a:t>
            </a:r>
            <a:endParaRPr lang="pl-PL" dirty="0">
              <a:solidFill>
                <a:srgbClr val="2D2E2D"/>
              </a:solidFill>
              <a:latin typeface="Arial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- to przede wszystkim postawa: umiejętność dostrzegania problemów i szukania rozwiązań,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- p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omysł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nie musi być genialny – ważne, by był rozwiązywał problem,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- m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ożna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ją realizować poprzez projekty społeczne, technologiczne, uczelniane, a także poprzez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działalność w organizacjach studenckich.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Zacznij od: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- udziału w kole naukowym lub warsztatach,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- rozmowy z mentorem (uczelnia, miasto, lokalny przedsiębiorca),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- udziału w konkursie – np. konkurs na innowację, pomysł na startup w Kaliszu.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773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1E2A17-0476-BD3E-1B6A-5801414E8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72B537-4406-1C29-ABC9-B970C15ED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336" y="229533"/>
            <a:ext cx="10625328" cy="1142385"/>
          </a:xfrm>
        </p:spPr>
        <p:txBody>
          <a:bodyPr rtlCol="0"/>
          <a:lstStyle/>
          <a:p>
            <a:pPr rtl="0"/>
            <a:r>
              <a:rPr lang="pl-PL" dirty="0"/>
              <a:t>Dyskusja i wnioski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3C84B52A-E942-0D1A-64C3-060DA3BA2071}"/>
              </a:ext>
            </a:extLst>
          </p:cNvPr>
          <p:cNvSpPr txBox="1"/>
          <p:nvPr/>
        </p:nvSpPr>
        <p:spPr>
          <a:xfrm>
            <a:off x="783336" y="1545654"/>
            <a:ext cx="1092708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Najlepsze pomysły powstają na styku różnych dziedzin.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• Współpraca studentów z różnych kierunków (np. informatyka + psychologia + design) przynosi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innowacje praktyczne i użyteczne społecznie.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• Uczelnie, które wspierają interdyscyplinarność, zwiększają szanse swoich studentów na sukces.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Uczelnia, miasto i biznes muszą działać razem.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• Uniwersytet Kaliski, przy wsparciu miasta Kalisza i lokalnych firm, może stworzyć ekosystem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wspierający pomysły studentów.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• Przykłady współpracy: doradztwo, mentoring, staże, przestrzeń coworkingowa, miejskie granty lub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konkursy na startupy.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2930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55FF76-5F94-1CE4-1363-238A49C09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1AFCD8-8B0F-D7C4-BA82-AA3F7A6AC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336" y="229533"/>
            <a:ext cx="10625328" cy="1142385"/>
          </a:xfrm>
        </p:spPr>
        <p:txBody>
          <a:bodyPr rtlCol="0"/>
          <a:lstStyle/>
          <a:p>
            <a:pPr rtl="0"/>
            <a:r>
              <a:rPr lang="pl-PL" dirty="0"/>
              <a:t>Dyskusja i wnioski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F500B74-DBF1-FFE4-84E0-FD4B338F8AE5}"/>
              </a:ext>
            </a:extLst>
          </p:cNvPr>
          <p:cNvSpPr txBox="1"/>
          <p:nvPr/>
        </p:nvSpPr>
        <p:spPr>
          <a:xfrm>
            <a:off x="783336" y="1609662"/>
            <a:ext cx="10927080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Warto zaczynać od małych kroków.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• Praca nad realnym projektem (np. aplikacją, kampanią społeczną, usługą dla uczelni lub miasta)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może być ważniejsza niż najlepszy pomysł na papierze.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• Zwykły projekt zaliczeniowy może stać się zalążkiem realnego biznesu lub NGO.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Kalisz może być miejscem pierwszego kroku.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• Nie trzeba wyjeżdżać do Warszawy, Berlina czy Helsinek, żeby tworzyć innowacje.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• Miasto, uczelnia i środowisko studenckie mogą razem tworzyć przestrzeń do działania – od lokalnego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hackathonu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po miejską przestrzeń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startupową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440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85B19-01ED-2568-48EF-6BC2A09D88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F7959D-0818-10CD-6EB1-75E12F0FA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336" y="778173"/>
            <a:ext cx="10625328" cy="1142385"/>
          </a:xfrm>
        </p:spPr>
        <p:txBody>
          <a:bodyPr rtlCol="0">
            <a:normAutofit/>
          </a:bodyPr>
          <a:lstStyle/>
          <a:p>
            <a:pPr algn="ctr" rtl="0"/>
            <a:r>
              <a:rPr lang="pl-PL" sz="4800" dirty="0"/>
              <a:t>Przesłanie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C283B44-9544-2FB3-3F0A-82DF959A9EEF}"/>
              </a:ext>
            </a:extLst>
          </p:cNvPr>
          <p:cNvSpPr txBox="1"/>
          <p:nvPr/>
        </p:nvSpPr>
        <p:spPr>
          <a:xfrm>
            <a:off x="883920" y="2405190"/>
            <a:ext cx="10927080" cy="2955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„Nie czekajcie na idealny moment. </a:t>
            </a:r>
          </a:p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Działajcie teraz – w ramach uczelni, miasta, swoich pasji. </a:t>
            </a:r>
          </a:p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 małego pomysłu może powstać coś wielkiego, </a:t>
            </a:r>
          </a:p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jeśli znajdziecie wokół siebie partnerów i odwagę.”</a:t>
            </a:r>
          </a:p>
        </p:txBody>
      </p:sp>
    </p:spTree>
    <p:extLst>
      <p:ext uri="{BB962C8B-B14F-4D97-AF65-F5344CB8AC3E}">
        <p14:creationId xmlns:p14="http://schemas.microsoft.com/office/powerpoint/2010/main" val="109135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/>
              <a:t>Artur Kijewski</a:t>
            </a:r>
          </a:p>
        </p:txBody>
      </p:sp>
      <p:sp>
        <p:nvSpPr>
          <p:cNvPr id="5" name="Zawartość — symbol zastępczy 4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0" indent="0" algn="ctr" rtl="0">
              <a:buNone/>
            </a:pPr>
            <a:endParaRPr lang="pl-PL" dirty="0"/>
          </a:p>
          <a:p>
            <a:pPr marL="0" indent="0" algn="ctr" rtl="0">
              <a:buNone/>
            </a:pPr>
            <a:endParaRPr lang="pl-PL" dirty="0"/>
          </a:p>
          <a:p>
            <a:pPr marL="0" indent="0" algn="ctr" rtl="0">
              <a:buNone/>
            </a:pPr>
            <a:endParaRPr lang="pl-PL" dirty="0"/>
          </a:p>
          <a:p>
            <a:pPr marL="0" indent="0" algn="ctr" rtl="0">
              <a:buNone/>
            </a:pPr>
            <a:endParaRPr lang="pl-PL" dirty="0"/>
          </a:p>
          <a:p>
            <a:pPr marL="0" indent="0" algn="ctr" rtl="0">
              <a:buNone/>
            </a:pPr>
            <a:r>
              <a:rPr lang="pl-PL" sz="4000" dirty="0"/>
              <a:t>Dziękuję </a:t>
            </a:r>
          </a:p>
          <a:p>
            <a:pPr marL="0" indent="0" algn="ctr" rtl="0">
              <a:buNone/>
            </a:pPr>
            <a:r>
              <a:rPr lang="pl-PL" sz="4000" dirty="0"/>
              <a:t>za uwagę</a:t>
            </a:r>
          </a:p>
        </p:txBody>
      </p:sp>
      <p:sp>
        <p:nvSpPr>
          <p:cNvPr id="6" name="Tekst — symbol zastępczy 5"/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r>
              <a:rPr lang="pl-PL" dirty="0"/>
              <a:t>Dyrektor </a:t>
            </a:r>
          </a:p>
          <a:p>
            <a:pPr rtl="0"/>
            <a:r>
              <a:rPr lang="pl-PL" dirty="0"/>
              <a:t>Działu Współpracy, Rozwoju i Komunikacji Uniwersytetu Kaliskiego</a:t>
            </a:r>
          </a:p>
          <a:p>
            <a:pPr rtl="0"/>
            <a:r>
              <a:rPr lang="pl-PL" dirty="0"/>
              <a:t>tel. 62/76 79 654, </a:t>
            </a:r>
          </a:p>
          <a:p>
            <a:pPr rtl="0"/>
            <a:r>
              <a:rPr lang="pl-PL" dirty="0"/>
              <a:t>tel. kom. +48 508441422</a:t>
            </a:r>
          </a:p>
          <a:p>
            <a:pPr rtl="0"/>
            <a:r>
              <a:rPr lang="pl-PL" dirty="0"/>
              <a:t>e-mail: a.kijewski@uniwersytetkaliski.edu.pl</a:t>
            </a:r>
          </a:p>
        </p:txBody>
      </p:sp>
    </p:spTree>
    <p:extLst>
      <p:ext uri="{BB962C8B-B14F-4D97-AF65-F5344CB8AC3E}">
        <p14:creationId xmlns:p14="http://schemas.microsoft.com/office/powerpoint/2010/main" val="4101607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/>
              <a:t>Dlaczego warto być przedsiębiorczym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pl-PL" dirty="0"/>
              <a:t>Przedsiębiorczość to zespół cech i postaw opisujący szczególny sposób postępowania człowieka (tj. inicjatywa, zaradność, kreatywność, konieczność podejmowania decyzji w niepewnym środowisku).</a:t>
            </a:r>
          </a:p>
          <a:p>
            <a:pPr rtl="0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l-PL" dirty="0"/>
              <a:t>Wniosek: “Przedsiębiorczość to nie tylko własna firma, ale i aktywność, kreatywność, innowacyjność, gotowość do działania”.</a:t>
            </a:r>
          </a:p>
          <a:p>
            <a:pPr rtl="0">
              <a:buClrTx/>
              <a:buFont typeface="Wingdings" panose="05000000000000000000" pitchFamily="2" charset="2"/>
              <a:buChar char="§"/>
            </a:pPr>
            <a:r>
              <a:rPr lang="pl-PL" dirty="0"/>
              <a:t>Współczesne wyzwania: rynek pracy, niestabilność, automatyzacja.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4088" y="503853"/>
            <a:ext cx="10625328" cy="1142385"/>
          </a:xfrm>
        </p:spPr>
        <p:txBody>
          <a:bodyPr rtlCol="0"/>
          <a:lstStyle/>
          <a:p>
            <a:pPr rtl="0"/>
            <a:r>
              <a:rPr lang="pl-PL" dirty="0"/>
              <a:t>Rola uczelni w rozwijaniu postaw przedsiębiorczych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944BBF0E-5B46-8571-CDC8-EF68AA911C35}"/>
              </a:ext>
            </a:extLst>
          </p:cNvPr>
          <p:cNvSpPr txBox="1"/>
          <p:nvPr/>
        </p:nvSpPr>
        <p:spPr>
          <a:xfrm>
            <a:off x="704088" y="2019592"/>
            <a:ext cx="8330184" cy="1703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/>
              <a:t>Jak uczelnia może wspierać studentów ?</a:t>
            </a:r>
          </a:p>
          <a:p>
            <a:pPr>
              <a:lnSpc>
                <a:spcPct val="150000"/>
              </a:lnSpc>
            </a:pPr>
            <a:r>
              <a:rPr lang="pl-PL" dirty="0"/>
              <a:t>    • przedmioty i moduły dotyczące przedsiębiorczości,</a:t>
            </a:r>
          </a:p>
          <a:p>
            <a:pPr>
              <a:lnSpc>
                <a:spcPct val="150000"/>
              </a:lnSpc>
            </a:pPr>
            <a:r>
              <a:rPr lang="pl-PL" dirty="0"/>
              <a:t>    • koła naukowe i </a:t>
            </a:r>
            <a:r>
              <a:rPr lang="pl-PL" dirty="0" err="1"/>
              <a:t>startupowe</a:t>
            </a:r>
            <a:r>
              <a:rPr lang="pl-PL" dirty="0"/>
              <a:t>,</a:t>
            </a:r>
          </a:p>
          <a:p>
            <a:pPr>
              <a:lnSpc>
                <a:spcPct val="150000"/>
              </a:lnSpc>
            </a:pPr>
            <a:r>
              <a:rPr lang="pl-PL" dirty="0"/>
              <a:t>    • wsparcie mentorskie i doradcze (np. inkubatory).  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FAE4D108-5554-7673-DF26-AFB745007E68}"/>
              </a:ext>
            </a:extLst>
          </p:cNvPr>
          <p:cNvSpPr txBox="1"/>
          <p:nvPr/>
        </p:nvSpPr>
        <p:spPr>
          <a:xfrm>
            <a:off x="704088" y="4169771"/>
            <a:ext cx="10104120" cy="1287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/>
              <a:t>Przykłady: </a:t>
            </a:r>
          </a:p>
          <a:p>
            <a:pPr>
              <a:lnSpc>
                <a:spcPct val="150000"/>
              </a:lnSpc>
            </a:pPr>
            <a:r>
              <a:rPr lang="pl-PL" dirty="0"/>
              <a:t>    • Kreatywny Kampus - innowacyjna przestrzeń rozwoju na Uniwersytecie Jagiellońskim.</a:t>
            </a:r>
          </a:p>
          <a:p>
            <a:pPr>
              <a:lnSpc>
                <a:spcPct val="150000"/>
              </a:lnSpc>
            </a:pPr>
            <a:r>
              <a:rPr lang="pl-PL" dirty="0"/>
              <a:t>    • Uniwersytet SWPS Design </a:t>
            </a:r>
            <a:r>
              <a:rPr lang="pl-PL" dirty="0" err="1"/>
              <a:t>Thinking</a:t>
            </a:r>
            <a:r>
              <a:rPr lang="pl-PL" dirty="0"/>
              <a:t> i interdyscyplinarność. </a:t>
            </a:r>
          </a:p>
        </p:txBody>
      </p:sp>
    </p:spTree>
    <p:extLst>
      <p:ext uri="{BB962C8B-B14F-4D97-AF65-F5344CB8AC3E}">
        <p14:creationId xmlns:p14="http://schemas.microsoft.com/office/powerpoint/2010/main" val="45273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A5A0DB-412A-641D-C9A5-127DC4E3EA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78BC17-E181-9727-6ADD-D52E5CABF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503853"/>
            <a:ext cx="10625328" cy="1142385"/>
          </a:xfrm>
        </p:spPr>
        <p:txBody>
          <a:bodyPr rtlCol="0"/>
          <a:lstStyle/>
          <a:p>
            <a:pPr rtl="0"/>
            <a:r>
              <a:rPr lang="pl-PL" dirty="0"/>
              <a:t>Pomysł dla Uniwersytetu Kaliskiego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F6DF686-C432-9177-1CAC-2F489AEFA509}"/>
              </a:ext>
            </a:extLst>
          </p:cNvPr>
          <p:cNvSpPr txBox="1"/>
          <p:nvPr/>
        </p:nvSpPr>
        <p:spPr>
          <a:xfrm>
            <a:off x="704088" y="2231236"/>
            <a:ext cx="10469880" cy="2395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Stworzenie Klubu Kreatywnych i Przedsiębiorczych na UK </a:t>
            </a:r>
          </a:p>
          <a:p>
            <a:pPr marL="285750" marR="0" lvl="0" indent="-2857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Program “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StartUP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Kalisz” – Akademia Przedsiębiorczości i Innowacji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Wspieranie rozwoju przedsiębiorczości i innowacyjności wśród studentów, absolwentów i   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pracowników UK poprzez połączenie edukacji, doradztwa, infrastruktury i wsparcia finansowego.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Program może łączyć potencjał Uniwersytetu Kaliskiego, miasta Kalisza oraz lokalnego biznesu.</a:t>
            </a:r>
          </a:p>
        </p:txBody>
      </p:sp>
    </p:spTree>
    <p:extLst>
      <p:ext uri="{BB962C8B-B14F-4D97-AF65-F5344CB8AC3E}">
        <p14:creationId xmlns:p14="http://schemas.microsoft.com/office/powerpoint/2010/main" val="102686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A4DC58-3871-1EF6-F361-03E88321A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268B3B-1BE0-8A61-07E6-A36C4CBC4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336" y="229533"/>
            <a:ext cx="10625328" cy="1142385"/>
          </a:xfrm>
        </p:spPr>
        <p:txBody>
          <a:bodyPr rtlCol="0"/>
          <a:lstStyle/>
          <a:p>
            <a:pPr rtl="0"/>
            <a:r>
              <a:rPr lang="pl-PL" dirty="0"/>
              <a:t>Rola miasta i samorządu w rozwoju studentów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30B87C-168D-04D1-342A-21A281276B17}"/>
              </a:ext>
            </a:extLst>
          </p:cNvPr>
          <p:cNvSpPr txBox="1"/>
          <p:nvPr/>
        </p:nvSpPr>
        <p:spPr>
          <a:xfrm>
            <a:off x="783336" y="1166842"/>
            <a:ext cx="1092708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Wsparcie lokalne: dostęp do przestrzeni, doradztwo, kontakty z firmami.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Przykład: Helsinki –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NewCo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Helsinki 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Program wsparcia młodych, inkubatory miejskie, wsparcie promocji i rozwoju. Łączy działania   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doradcze, szkoleniowe i infrastrukturalne – w ścisłej współpracy z uczelniami, inkubatorami i 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organizacjami pozarządowymi. 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Kluczowe elementy wsparcia: 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 darmowe doradztwo biznesowe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 pomoc w rejestracji działalności, pisaniu biznesplanów, tworzeniu modeli biznesowych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 przestrzeń do pracy (coworking)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 program współpracuje z lokalnymi uczelniami umożliwiając studentom testowanie pomysłów 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 realnych warunkach. 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Przykład: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hackathony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miejskie, w których studenci tworzą rozwiązania dla transportu publicznego,     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         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opieki zdrowotnej czy polityki senioralnej.</a:t>
            </a:r>
          </a:p>
        </p:txBody>
      </p:sp>
    </p:spTree>
    <p:extLst>
      <p:ext uri="{BB962C8B-B14F-4D97-AF65-F5344CB8AC3E}">
        <p14:creationId xmlns:p14="http://schemas.microsoft.com/office/powerpoint/2010/main" val="158948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FE39C-ADF1-489B-D452-B9E397B74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4EE131-6480-F19A-99AE-623CDFF80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336" y="229533"/>
            <a:ext cx="10625328" cy="1142385"/>
          </a:xfrm>
        </p:spPr>
        <p:txBody>
          <a:bodyPr rtlCol="0"/>
          <a:lstStyle/>
          <a:p>
            <a:pPr rtl="0"/>
            <a:r>
              <a:rPr lang="pl-PL" dirty="0"/>
              <a:t>Efekty i inspiracje dla Kalisza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AA468E6-7261-8CC7-1392-47D60717D855}"/>
              </a:ext>
            </a:extLst>
          </p:cNvPr>
          <p:cNvSpPr txBox="1"/>
          <p:nvPr/>
        </p:nvSpPr>
        <p:spPr>
          <a:xfrm>
            <a:off x="783336" y="1472502"/>
            <a:ext cx="10927080" cy="4611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Wiele projektów realizowanych przez studentów uczelni zostało zaadaptowanych przez miasto (np. aplikacja wspierająca osoby starsze).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D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oradztwo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dla młodych i wsparcie projektów studenckich.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P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rzestrzeń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coworkingowa w centrum miasta.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L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okale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na preferencyjnych warunkach (np. 1 zł za lokal na start).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W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spółpraca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z Uniwersytetem i Młodzieżową Radą Miasta.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O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rganizacja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wydarzeń: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hackathony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konkursy na innowacje, targi startupów.</a:t>
            </a:r>
          </a:p>
        </p:txBody>
      </p:sp>
    </p:spTree>
    <p:extLst>
      <p:ext uri="{BB962C8B-B14F-4D97-AF65-F5344CB8AC3E}">
        <p14:creationId xmlns:p14="http://schemas.microsoft.com/office/powerpoint/2010/main" val="225966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C604A-9956-45D3-1942-006F8FB8A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D5263A-AE78-599B-656A-291EA29FB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336" y="229533"/>
            <a:ext cx="10625328" cy="1142385"/>
          </a:xfrm>
        </p:spPr>
        <p:txBody>
          <a:bodyPr rtlCol="0"/>
          <a:lstStyle/>
          <a:p>
            <a:pPr rtl="0"/>
            <a:r>
              <a:rPr lang="pl-PL" dirty="0"/>
              <a:t>Rola firm i lokalnych przedsiębiorców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87BFE9A-CCC0-8164-58AD-D5FD884415CD}"/>
              </a:ext>
            </a:extLst>
          </p:cNvPr>
          <p:cNvSpPr txBox="1"/>
          <p:nvPr/>
        </p:nvSpPr>
        <p:spPr>
          <a:xfrm>
            <a:off x="701040" y="1975422"/>
            <a:ext cx="10927080" cy="3226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Przedsiębiorcy jako mentorzy i odbiorcy pomysłów.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Staże i projekty wdrożeniowe dla studentów.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Przykład: Program “Innowator Mazowsza”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Firmy współpracujące z młodymi twórcami aplikacji i rozwiązań przemysłowych. Konkurs jest formą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docenienia i wyróżnienia innowacyjnych pomysłów mieszkańców Mazowsza. Jest skierowany do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przedstawicieli biznesu i nauki, którzy wdrażając innowacyjne rozwiązania wspierają rozwój gospodarki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regionu. </a:t>
            </a:r>
          </a:p>
        </p:txBody>
      </p:sp>
    </p:spTree>
    <p:extLst>
      <p:ext uri="{BB962C8B-B14F-4D97-AF65-F5344CB8AC3E}">
        <p14:creationId xmlns:p14="http://schemas.microsoft.com/office/powerpoint/2010/main" val="1606596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30F399-E842-9BF2-B727-A2B07598C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005A25-1BDD-BEA5-C614-520A0BD7A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336" y="229533"/>
            <a:ext cx="10625328" cy="1142385"/>
          </a:xfrm>
        </p:spPr>
        <p:txBody>
          <a:bodyPr rtlCol="0"/>
          <a:lstStyle/>
          <a:p>
            <a:pPr rtl="0"/>
            <a:r>
              <a:rPr lang="pl-PL" dirty="0"/>
              <a:t>Przykłady działań studentów – inspiracje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1EFF805-267D-F39B-7236-C3B8951412AF}"/>
              </a:ext>
            </a:extLst>
          </p:cNvPr>
          <p:cNvSpPr txBox="1"/>
          <p:nvPr/>
        </p:nvSpPr>
        <p:spPr>
          <a:xfrm>
            <a:off x="783336" y="1463358"/>
            <a:ext cx="10927080" cy="4939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UMK Toruń – ekologiczne kosmetyki z lokalnych surowców – obecnie marka ogólnopolska.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Opis: Studentki chemii stworzyły linię kosmetyków opartych na lokalnych surowcach. Zaczęły od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  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sprzedaży na uczelni i lokalnych targach.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Efekt: Dziś mają własną firmę, dostęp do drogerii internetowych i współpracują z laboratoriami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   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badawczymi UMK.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Studenci AGH – system zarządzania zużyciem energii w akademikach – wdrożony przez uczelnię.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Opis: Zespół studentów opracował system do monitorowania zużycia prądu i ciepła w akademikach. Po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  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pilotażu uczelnia wdrożyła go we wszystkich budynkach, obniżając koszty o kilkanaście procent.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Efekt: Projekt uczelniany stał się podstawą do założenia startupu oferującego systemy dla innych    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   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uczelni i firm.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102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614EED-8515-0EA2-19F8-5216621859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EE0864-A4DB-EDA3-2429-6C837504A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336" y="229533"/>
            <a:ext cx="10625328" cy="1142385"/>
          </a:xfrm>
        </p:spPr>
        <p:txBody>
          <a:bodyPr rtlCol="0"/>
          <a:lstStyle/>
          <a:p>
            <a:pPr rtl="0"/>
            <a:r>
              <a:rPr lang="pl-PL" dirty="0"/>
              <a:t>Przykłady działań studentów – bezpieczeństwo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DE47F25-065A-7263-AF8D-4793B4671997}"/>
              </a:ext>
            </a:extLst>
          </p:cNvPr>
          <p:cNvSpPr txBox="1"/>
          <p:nvPr/>
        </p:nvSpPr>
        <p:spPr>
          <a:xfrm>
            <a:off x="783336" y="1463358"/>
            <a:ext cx="1092708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SWPS – Aplikacja wspierająca osoby z niepełnosprawnościami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Opis: Interdyscyplinarny zespół studentów psychologii, informatyki i wzornictwa opracował aplikację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   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pomagającą osobom z niepełnosprawnościami poruszać się po przestrzeni miejskiej.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Efekt: Projekt trafił do finału ogólnopolskiego konkursu społecznych startupów i uzyskał finansowanie.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SGH – Startup “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Resql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 przeciwdziałający przemocy w szkołach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Opis: Studenci SGH opracowali system anonimowego zgłaszania przemocy i problemów przez uczniów   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        szkół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podstawowych i średnich.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Efekt: Projekt wdrożony w ponad 100 szkołach, wsparcie od UNICEF Polska, firma zatrudnia już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dirty="0">
                <a:solidFill>
                  <a:srgbClr val="2D2E2D"/>
                </a:solidFill>
                <a:latin typeface="Arial"/>
              </a:rPr>
              <a:t>             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kilkanaście osób.</a:t>
            </a:r>
          </a:p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101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iatka rombowa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39_TF03031015.potx" id="{4D65A8BD-EAED-42A8-90ED-46FBFF649AA9}" vid="{E9D162E4-C55D-4008-B6CB-85664728A95C}"/>
    </a:ext>
  </a:extLst>
</a:theme>
</file>

<file path=ppt/theme/theme2.xml><?xml version="1.0" encoding="utf-8"?>
<a:theme xmlns:a="http://schemas.openxmlformats.org/drawingml/2006/main" name="Motyw pakietu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4787d99-d59d-4be0-8c01-80e9a1b60a8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64D8457B359F4082E84D4813B0691A" ma:contentTypeVersion="13" ma:contentTypeDescription="Create a new document." ma:contentTypeScope="" ma:versionID="5a7d2f8609be58e8a3d59741d98c77f2">
  <xsd:schema xmlns:xsd="http://www.w3.org/2001/XMLSchema" xmlns:xs="http://www.w3.org/2001/XMLSchema" xmlns:p="http://schemas.microsoft.com/office/2006/metadata/properties" xmlns:ns3="b4787d99-d59d-4be0-8c01-80e9a1b60a85" xmlns:ns4="802e5d49-cd8b-4ac4-baff-d223ff7fbe18" targetNamespace="http://schemas.microsoft.com/office/2006/metadata/properties" ma:root="true" ma:fieldsID="11b96169432047ad48d954a89cf7de47" ns3:_="" ns4:_="">
    <xsd:import namespace="b4787d99-d59d-4be0-8c01-80e9a1b60a85"/>
    <xsd:import namespace="802e5d49-cd8b-4ac4-baff-d223ff7fbe1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787d99-d59d-4be0-8c01-80e9a1b60a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2e5d49-cd8b-4ac4-baff-d223ff7fbe1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203411-A0B6-4D42-8DFF-4B8C14E84A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3916F8-48B7-4D8B-8D66-543B9EF8CD9D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02e5d49-cd8b-4ac4-baff-d223ff7fbe18"/>
    <ds:schemaRef ds:uri="http://purl.org/dc/terms/"/>
    <ds:schemaRef ds:uri="b4787d99-d59d-4be0-8c01-80e9a1b60a8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2BA4465-8298-41F5-B524-CE9AA831C1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787d99-d59d-4be0-8c01-80e9a1b60a85"/>
    <ds:schemaRef ds:uri="802e5d49-cd8b-4ac4-baff-d223ff7fbe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 biznesowa z siatką rombową (panoramiczna)</Template>
  <TotalTime>175</TotalTime>
  <Words>1106</Words>
  <Application>Microsoft Office PowerPoint</Application>
  <PresentationFormat>Panoramiczny</PresentationFormat>
  <Paragraphs>146</Paragraphs>
  <Slides>14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Arial</vt:lpstr>
      <vt:lpstr>Wingdings</vt:lpstr>
      <vt:lpstr>Siatka rombowa 16x9</vt:lpstr>
      <vt:lpstr>OD POMYSŁU DO DZIAŁANIA  jak rozwijać przedsiębiorczość studencką w Kaliszu</vt:lpstr>
      <vt:lpstr>Dlaczego warto być przedsiębiorczym</vt:lpstr>
      <vt:lpstr>Rola uczelni w rozwijaniu postaw przedsiębiorczych </vt:lpstr>
      <vt:lpstr>Pomysł dla Uniwersytetu Kaliskiego</vt:lpstr>
      <vt:lpstr>Rola miasta i samorządu w rozwoju studentów </vt:lpstr>
      <vt:lpstr>Efekty i inspiracje dla Kalisza</vt:lpstr>
      <vt:lpstr>Rola firm i lokalnych przedsiębiorców </vt:lpstr>
      <vt:lpstr>Przykłady działań studentów – inspiracje </vt:lpstr>
      <vt:lpstr>Przykłady działań studentów – bezpieczeństwo </vt:lpstr>
      <vt:lpstr>Dyskusja i wnioski</vt:lpstr>
      <vt:lpstr>Dyskusja i wnioski</vt:lpstr>
      <vt:lpstr>Dyskusja i wnioski</vt:lpstr>
      <vt:lpstr>Przesłanie</vt:lpstr>
      <vt:lpstr>Artur Kijewski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Artur Kijewski</dc:creator>
  <cp:lastModifiedBy>Artur Kijewski</cp:lastModifiedBy>
  <cp:revision>10</cp:revision>
  <dcterms:created xsi:type="dcterms:W3CDTF">2025-05-09T07:10:26Z</dcterms:created>
  <dcterms:modified xsi:type="dcterms:W3CDTF">2025-05-09T11:28:01Z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0x0101006564D8457B359F4082E84D4813B0691A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